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9" r:id="rId2"/>
    <p:sldId id="257" r:id="rId3"/>
    <p:sldId id="271" r:id="rId4"/>
    <p:sldId id="272" r:id="rId5"/>
    <p:sldId id="269" r:id="rId6"/>
    <p:sldId id="268" r:id="rId7"/>
    <p:sldId id="270" r:id="rId8"/>
    <p:sldId id="267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Comfortaa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2892"/>
    <a:srgbClr val="00D6D6"/>
    <a:srgbClr val="1D95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95" autoAdjust="0"/>
  </p:normalViewPr>
  <p:slideViewPr>
    <p:cSldViewPr snapToGrid="0">
      <p:cViewPr>
        <p:scale>
          <a:sx n="69" d="100"/>
          <a:sy n="69" d="100"/>
        </p:scale>
        <p:origin x="269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a038162a3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a038162a3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a038162a3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a038162a3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a038162a3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a038162a3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813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a038162a3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a038162a3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2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a038162a3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a038162a3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6295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a038162a3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a038162a3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4227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a038162a3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a038162a3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a038162a3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a038162a3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a038162a3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a038162a3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9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D81126D-7E93-423A-9693-986BF2E1AFF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C0BEBFB4-783B-4B97-9D38-2D3589723943}"/>
              </a:ext>
            </a:extLst>
          </p:cNvPr>
          <p:cNvSpPr/>
          <p:nvPr/>
        </p:nvSpPr>
        <p:spPr>
          <a:xfrm>
            <a:off x="2000250" y="0"/>
            <a:ext cx="5143500" cy="5143500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68B81501-C512-4874-AE89-99DFDD60F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>
                <a:solidFill>
                  <a:schemeClr val="bg1"/>
                </a:solidFill>
                <a:latin typeface="Comfortaa"/>
                <a:ea typeface="Comfortaa"/>
                <a:cs typeface="Comfortaa"/>
                <a:sym typeface="Comfortaa"/>
              </a:rPr>
              <a:t>Team TITANS</a:t>
            </a:r>
            <a:endParaRPr lang="pt-BR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3C2892"/>
                </a:solidFill>
                <a:latin typeface="Comfortaa" panose="020B0604020202020204" charset="0"/>
              </a:rPr>
              <a:t>Conclusão</a:t>
            </a:r>
            <a:endParaRPr sz="3200" b="1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1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pt-BR" sz="2000" dirty="0">
                <a:solidFill>
                  <a:srgbClr val="3C2892"/>
                </a:solidFill>
                <a:latin typeface="Comfortaa" panose="020B0604020202020204" charset="0"/>
              </a:rPr>
              <a:t>Promover a humanização do </a:t>
            </a:r>
            <a:r>
              <a:rPr lang="pt-BR" sz="2000" dirty="0" err="1">
                <a:solidFill>
                  <a:srgbClr val="3C2892"/>
                </a:solidFill>
                <a:latin typeface="Comfortaa" panose="020B0604020202020204" charset="0"/>
              </a:rPr>
              <a:t>pré</a:t>
            </a:r>
            <a:r>
              <a:rPr lang="pt-BR" sz="2000" dirty="0">
                <a:solidFill>
                  <a:srgbClr val="3C2892"/>
                </a:solidFill>
                <a:latin typeface="Comfortaa" panose="020B0604020202020204" charset="0"/>
              </a:rPr>
              <a:t>-exame</a:t>
            </a:r>
          </a:p>
          <a:p>
            <a:pPr marL="571500" lvl="1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pt-BR" sz="2000" dirty="0">
                <a:solidFill>
                  <a:srgbClr val="3C2892"/>
                </a:solidFill>
                <a:latin typeface="Comfortaa" panose="020B0604020202020204" charset="0"/>
              </a:rPr>
              <a:t>Aumento da satisfação do cliente</a:t>
            </a:r>
          </a:p>
          <a:p>
            <a:pPr marL="571500" lvl="1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pt-BR" sz="2000" dirty="0">
                <a:solidFill>
                  <a:srgbClr val="3C2892"/>
                </a:solidFill>
                <a:latin typeface="Comfortaa" panose="020B0604020202020204" charset="0"/>
              </a:rPr>
              <a:t>Impacto no índice NPS</a:t>
            </a:r>
          </a:p>
          <a:p>
            <a:pPr marL="571500" lvl="1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pt-BR" sz="2000" dirty="0">
                <a:solidFill>
                  <a:srgbClr val="3C2892"/>
                </a:solidFill>
                <a:latin typeface="Comfortaa" panose="020B0604020202020204" charset="0"/>
              </a:rPr>
              <a:t>Aumento do valor da marca</a:t>
            </a:r>
            <a:endParaRPr sz="2000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CFE8351E-7387-4E3B-8DCC-427E2143A9EC}"/>
              </a:ext>
            </a:extLst>
          </p:cNvPr>
          <p:cNvSpPr/>
          <p:nvPr/>
        </p:nvSpPr>
        <p:spPr>
          <a:xfrm>
            <a:off x="5695085" y="1694585"/>
            <a:ext cx="6897830" cy="6897830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3C2892"/>
                </a:solidFill>
                <a:latin typeface="Comfortaa" panose="020B0604020202020204" charset="0"/>
              </a:rPr>
              <a:t>Team TITANS</a:t>
            </a:r>
            <a:endParaRPr sz="3200" b="1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295407F-6AC2-4404-9374-4E8E7C86E02D}"/>
              </a:ext>
            </a:extLst>
          </p:cNvPr>
          <p:cNvSpPr txBox="1"/>
          <p:nvPr/>
        </p:nvSpPr>
        <p:spPr>
          <a:xfrm>
            <a:off x="854439" y="3598501"/>
            <a:ext cx="74351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solidFill>
                  <a:srgbClr val="3C2892"/>
                </a:solidFill>
                <a:latin typeface="Comfortaa" panose="020B0604020202020204" charset="0"/>
              </a:rPr>
              <a:t>Obrigado</a:t>
            </a:r>
            <a:r>
              <a:rPr lang="pt-BR" sz="6600" b="1" dirty="0">
                <a:solidFill>
                  <a:srgbClr val="3C2892"/>
                </a:solidFill>
                <a:latin typeface="Comfortaa" panose="020B0604020202020204" charset="0"/>
              </a:rPr>
              <a:t>!</a:t>
            </a:r>
          </a:p>
        </p:txBody>
      </p:sp>
      <p:pic>
        <p:nvPicPr>
          <p:cNvPr id="4" name="Imagem 3" descr="Uma imagem contendo pessoa&#10;&#10;Descrição gerada automaticamente">
            <a:extLst>
              <a:ext uri="{FF2B5EF4-FFF2-40B4-BE49-F238E27FC236}">
                <a16:creationId xmlns:a16="http://schemas.microsoft.com/office/drawing/2014/main" id="{31963437-47BF-438E-882D-D1AD002114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6" r="4979"/>
          <a:stretch/>
        </p:blipFill>
        <p:spPr>
          <a:xfrm>
            <a:off x="3083311" y="1265108"/>
            <a:ext cx="2977377" cy="2333393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23D98095-99A3-4E2B-8BFA-33A84287CB06}"/>
              </a:ext>
            </a:extLst>
          </p:cNvPr>
          <p:cNvSpPr/>
          <p:nvPr/>
        </p:nvSpPr>
        <p:spPr>
          <a:xfrm>
            <a:off x="-5757218" y="-877165"/>
            <a:ext cx="6897830" cy="6897830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63;p14">
            <a:extLst>
              <a:ext uri="{FF2B5EF4-FFF2-40B4-BE49-F238E27FC236}">
                <a16:creationId xmlns:a16="http://schemas.microsoft.com/office/drawing/2014/main" id="{F17CB7DB-569B-4876-B317-BC9508033203}"/>
              </a:ext>
            </a:extLst>
          </p:cNvPr>
          <p:cNvSpPr txBox="1">
            <a:spLocks/>
          </p:cNvSpPr>
          <p:nvPr/>
        </p:nvSpPr>
        <p:spPr>
          <a:xfrm>
            <a:off x="3114874" y="1349456"/>
            <a:ext cx="3615710" cy="67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Font typeface="Arial"/>
              <a:buNone/>
            </a:pPr>
            <a:r>
              <a:rPr lang="pt-BR" sz="1800" b="1" dirty="0">
                <a:solidFill>
                  <a:srgbClr val="3C2892"/>
                </a:solidFill>
                <a:latin typeface="Comfortaa" panose="020B0604020202020204" charset="0"/>
              </a:rPr>
              <a:t>Quando você vai fazer um exame, sente:</a:t>
            </a:r>
          </a:p>
        </p:txBody>
      </p:sp>
      <p:sp>
        <p:nvSpPr>
          <p:cNvPr id="31" name="Google Shape;70;p15">
            <a:extLst>
              <a:ext uri="{FF2B5EF4-FFF2-40B4-BE49-F238E27FC236}">
                <a16:creationId xmlns:a16="http://schemas.microsoft.com/office/drawing/2014/main" id="{684A78BB-E921-4908-9510-5B30E5912B7D}"/>
              </a:ext>
            </a:extLst>
          </p:cNvPr>
          <p:cNvSpPr txBox="1">
            <a:spLocks/>
          </p:cNvSpPr>
          <p:nvPr/>
        </p:nvSpPr>
        <p:spPr>
          <a:xfrm>
            <a:off x="11863191" y="393560"/>
            <a:ext cx="384133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200" b="1" dirty="0">
                <a:solidFill>
                  <a:srgbClr val="3C2892"/>
                </a:solidFill>
                <a:latin typeface="Comfortaa" panose="020B0604020202020204" charset="0"/>
              </a:rPr>
              <a:t>Problemas</a:t>
            </a:r>
            <a:endParaRPr lang="pt-BR" b="1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2"/>
          </p:nvPr>
        </p:nvSpPr>
        <p:spPr>
          <a:xfrm>
            <a:off x="3114874" y="2232271"/>
            <a:ext cx="3615710" cy="17497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>
              <a:spcBef>
                <a:spcPts val="0"/>
              </a:spcBef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Angústia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Medo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Ansiedade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Estresse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Falta de informação</a:t>
            </a: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l="-49767"/>
          <a:stretch/>
        </p:blipFill>
        <p:spPr>
          <a:xfrm>
            <a:off x="-2571751" y="3200"/>
            <a:ext cx="5143501" cy="5143498"/>
          </a:xfrm>
          <a:prstGeom prst="ellipse">
            <a:avLst/>
          </a:prstGeom>
          <a:noFill/>
          <a:ln>
            <a:noFill/>
          </a:ln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F3215BB9-5E07-46FD-BF51-FBC42D01C489}"/>
              </a:ext>
            </a:extLst>
          </p:cNvPr>
          <p:cNvSpPr/>
          <p:nvPr/>
        </p:nvSpPr>
        <p:spPr>
          <a:xfrm>
            <a:off x="6336389" y="-2807611"/>
            <a:ext cx="5615222" cy="5615222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2" name="Google Shape;71;p15">
            <a:extLst>
              <a:ext uri="{FF2B5EF4-FFF2-40B4-BE49-F238E27FC236}">
                <a16:creationId xmlns:a16="http://schemas.microsoft.com/office/drawing/2014/main" id="{C36C1F5A-2C64-45AB-9D2D-D81482A14E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468239" y="966260"/>
            <a:ext cx="6445770" cy="2915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5 a 10% dos pacientes de Ressonância Magnética apresentam sintomas semelhantes aos da </a:t>
            </a:r>
            <a:r>
              <a:rPr lang="pt-BR" sz="1600" b="1" dirty="0">
                <a:solidFill>
                  <a:srgbClr val="3C2892"/>
                </a:solidFill>
                <a:latin typeface="Comfortaa" panose="020B0604020202020204" charset="0"/>
              </a:rPr>
              <a:t>Síndrome do Pânico</a:t>
            </a: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; </a:t>
            </a:r>
          </a:p>
          <a:p>
            <a:pPr marL="571500" lvl="1" indent="0">
              <a:spcBef>
                <a:spcPts val="0"/>
              </a:spcBef>
              <a:buSzPts val="1800"/>
              <a:buNone/>
            </a:pPr>
            <a:endParaRPr lang="pt-BR" sz="1600" dirty="0">
              <a:solidFill>
                <a:srgbClr val="3C2892"/>
              </a:solidFill>
              <a:latin typeface="Comfortaa" panose="020B0604020202020204" charset="0"/>
            </a:endParaRPr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1 a 2%  dos exames de diagnóstico por imagem precisam ser </a:t>
            </a:r>
            <a:r>
              <a:rPr lang="pt-BR" sz="1600" b="1" dirty="0">
                <a:solidFill>
                  <a:srgbClr val="3C2892"/>
                </a:solidFill>
                <a:latin typeface="Comfortaa" panose="020B0604020202020204" charset="0"/>
              </a:rPr>
              <a:t>refeitos</a:t>
            </a: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 por questões de movimento. O paciente sai da posição;</a:t>
            </a:r>
          </a:p>
          <a:p>
            <a:pPr marL="571500" lvl="1" indent="0">
              <a:spcBef>
                <a:spcPts val="0"/>
              </a:spcBef>
              <a:buSzPts val="1800"/>
              <a:buNone/>
            </a:pPr>
            <a:endParaRPr lang="pt-BR" sz="1600" dirty="0">
              <a:solidFill>
                <a:srgbClr val="3C2892"/>
              </a:solidFill>
              <a:latin typeface="Comfortaa" panose="020B0604020202020204" charset="0"/>
            </a:endParaRPr>
          </a:p>
          <a:p>
            <a:pPr marL="571500" lvl="1" indent="0">
              <a:spcBef>
                <a:spcPts val="0"/>
              </a:spcBef>
              <a:buSzPts val="1800"/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Cerca de 5% dos pacientes não fazem os exames indicados em virtude do </a:t>
            </a:r>
            <a:r>
              <a:rPr lang="pt-BR" sz="1600" b="1" dirty="0">
                <a:solidFill>
                  <a:srgbClr val="3C2892"/>
                </a:solidFill>
                <a:latin typeface="Comfortaa" panose="020B0604020202020204" charset="0"/>
              </a:rPr>
              <a:t>MEDO</a:t>
            </a: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2ABFA5-F407-4B4F-9D21-CCE862EC3870}"/>
              </a:ext>
            </a:extLst>
          </p:cNvPr>
          <p:cNvSpPr txBox="1"/>
          <p:nvPr/>
        </p:nvSpPr>
        <p:spPr>
          <a:xfrm>
            <a:off x="4922729" y="4806176"/>
            <a:ext cx="64457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>
                <a:latin typeface="Comfortaa" panose="020B0604020202020204" charset="0"/>
              </a:rPr>
              <a:t>Hospital do Câncer de Barretos, Hospital Santa Casa de Misericórdia de Porto Alegre e Terra/Dez 2018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74 0.00155 L 1.94444E-6 0.00031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96" y="-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74 0.00155 L 1.94444E-6 0.00031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96" y="-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74 0.00155 L 1.94444E-6 0.00031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96" y="-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74 0.00155 L 1.94444E-6 0.00031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96" y="-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74 0.00155 L 1.38889E-6 0.00031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96" y="-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71605E-6 L -0.98594 2.71605E-6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288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3.58025E-6 L -0.98351 3.58025E-6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184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-0.98351 -2.34568E-6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184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-0.98351 -2.34568E-6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184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-0.98351 -2.34568E-6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184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-0.98351 -2.34568E-6 " pathEditMode="relative" rAng="0" ptsTypes="AA">
                                      <p:cBhvr>
                                        <p:cTn id="53" dur="2000" fill="hold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184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3.58025E-6 L -0.98351 -3.58025E-6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184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82716E-6 L -0.99046 3.82716E-6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53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8 -4.32099E-6 L -0.35243 -4.32099E-6 " pathEditMode="relative" rAng="0" ptsTypes="AA">
                                      <p:cBhvr>
                                        <p:cTn id="64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7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8 4.44444E-6 L -0.35243 4.44444E-6 " pathEditMode="relative" rAng="0" ptsTypes="AA">
                                      <p:cBhvr>
                                        <p:cTn id="71" dur="500" fill="hold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7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8 3.7037E-6 L -0.35243 3.7037E-6 " pathEditMode="relative" rAng="0" ptsTypes="AA">
                                      <p:cBhvr>
                                        <p:cTn id="78" dur="500" fill="hold"/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726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1.23457E-7 L -0.25 -1.23457E-7 " pathEditMode="relative" rAng="0" ptsTypes="AA">
                                      <p:cBhvr>
                                        <p:cTn id="8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31" grpId="0"/>
      <p:bldP spid="63" grpId="0" uiExpand="1" build="allAtOnce"/>
      <p:bldP spid="63" grpId="1" uiExpand="1" build="allAtOnce"/>
      <p:bldP spid="63" grpId="2" uiExpand="1" build="p"/>
      <p:bldP spid="2" grpId="0" animBg="1"/>
      <p:bldP spid="32" grpId="0" uiExpand="1" build="p"/>
      <p:bldP spid="32" grpId="1" uiExpand="1" build="p"/>
      <p:bldP spid="3" grpId="0"/>
      <p:bldP spid="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>
            <a:extLst>
              <a:ext uri="{FF2B5EF4-FFF2-40B4-BE49-F238E27FC236}">
                <a16:creationId xmlns:a16="http://schemas.microsoft.com/office/drawing/2014/main" id="{C0BEBFB4-783B-4B97-9D38-2D3589723943}"/>
              </a:ext>
            </a:extLst>
          </p:cNvPr>
          <p:cNvSpPr/>
          <p:nvPr/>
        </p:nvSpPr>
        <p:spPr>
          <a:xfrm>
            <a:off x="2000250" y="0"/>
            <a:ext cx="5143500" cy="5143500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b="1" dirty="0" err="1">
                <a:solidFill>
                  <a:srgbClr val="3C2892"/>
                </a:solidFill>
                <a:latin typeface="Comfortaa" panose="020B0604020202020204" charset="0"/>
              </a:rPr>
              <a:t>VRtue</a:t>
            </a:r>
            <a:endParaRPr sz="7200" b="1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84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360Med">
            <a:hlinkClick r:id="" action="ppaction://media"/>
            <a:extLst>
              <a:ext uri="{FF2B5EF4-FFF2-40B4-BE49-F238E27FC236}">
                <a16:creationId xmlns:a16="http://schemas.microsoft.com/office/drawing/2014/main" id="{8D3D2A02-33DE-4EEE-8F27-E0653111A3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118375" y="-2843204"/>
            <a:ext cx="5143500" cy="1082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542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3C2892"/>
                </a:solidFill>
                <a:latin typeface="Comfortaa" panose="020B0604020202020204" charset="0"/>
              </a:rPr>
              <a:t>Jornada do Paciente</a:t>
            </a:r>
            <a:endParaRPr sz="3200" b="1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AE7B7822-741F-4326-B15D-48E9529E06D6}"/>
              </a:ext>
            </a:extLst>
          </p:cNvPr>
          <p:cNvSpPr/>
          <p:nvPr/>
        </p:nvSpPr>
        <p:spPr>
          <a:xfrm>
            <a:off x="-6721795" y="1643451"/>
            <a:ext cx="10860227" cy="10860227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Hexágono 1">
            <a:extLst>
              <a:ext uri="{FF2B5EF4-FFF2-40B4-BE49-F238E27FC236}">
                <a16:creationId xmlns:a16="http://schemas.microsoft.com/office/drawing/2014/main" id="{BF4EC9BC-C1B1-4478-B343-0CC3C19754DF}"/>
              </a:ext>
            </a:extLst>
          </p:cNvPr>
          <p:cNvSpPr/>
          <p:nvPr/>
        </p:nvSpPr>
        <p:spPr>
          <a:xfrm>
            <a:off x="3267864" y="1296654"/>
            <a:ext cx="1656410" cy="1443011"/>
          </a:xfrm>
          <a:prstGeom prst="hexagon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rgbClr val="3C2892"/>
                </a:solidFill>
                <a:latin typeface="Comfortaa" panose="020B0604020202020204" charset="0"/>
              </a:rPr>
              <a:t>Entrada </a:t>
            </a:r>
          </a:p>
          <a:p>
            <a:pPr algn="ctr"/>
            <a:r>
              <a:rPr lang="pt-BR" sz="1200" dirty="0">
                <a:solidFill>
                  <a:srgbClr val="3C2892"/>
                </a:solidFill>
                <a:latin typeface="Comfortaa" panose="020B0604020202020204" charset="0"/>
              </a:rPr>
              <a:t>(5 minutos)</a:t>
            </a: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DE753065-20FA-42C2-8337-23A8BF7E5A40}"/>
              </a:ext>
            </a:extLst>
          </p:cNvPr>
          <p:cNvSpPr/>
          <p:nvPr/>
        </p:nvSpPr>
        <p:spPr>
          <a:xfrm>
            <a:off x="4624472" y="2079677"/>
            <a:ext cx="1656410" cy="1443011"/>
          </a:xfrm>
          <a:prstGeom prst="hexagon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rgbClr val="3C2892"/>
                </a:solidFill>
                <a:latin typeface="Comfortaa" panose="020B0604020202020204" charset="0"/>
              </a:rPr>
              <a:t>Espera</a:t>
            </a:r>
          </a:p>
          <a:p>
            <a:pPr algn="ctr"/>
            <a:r>
              <a:rPr lang="pt-BR" sz="1200" dirty="0">
                <a:solidFill>
                  <a:srgbClr val="3C2892"/>
                </a:solidFill>
                <a:latin typeface="Comfortaa" panose="020B0604020202020204" charset="0"/>
              </a:rPr>
              <a:t>(15 minutos)</a:t>
            </a:r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F835C211-9275-417C-9222-8D89CAF35CAF}"/>
              </a:ext>
            </a:extLst>
          </p:cNvPr>
          <p:cNvSpPr/>
          <p:nvPr/>
        </p:nvSpPr>
        <p:spPr>
          <a:xfrm>
            <a:off x="7337688" y="2148268"/>
            <a:ext cx="1656410" cy="1443011"/>
          </a:xfrm>
          <a:prstGeom prst="hexagon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rgbClr val="3C2892"/>
                </a:solidFill>
                <a:latin typeface="Comfortaa" panose="020B0604020202020204" charset="0"/>
              </a:rPr>
              <a:t>Exame</a:t>
            </a:r>
          </a:p>
          <a:p>
            <a:pPr algn="ctr"/>
            <a:r>
              <a:rPr lang="pt-BR" sz="1200" dirty="0">
                <a:solidFill>
                  <a:srgbClr val="3C2892"/>
                </a:solidFill>
                <a:latin typeface="Comfortaa" panose="020B0604020202020204" charset="0"/>
              </a:rPr>
              <a:t>(20 minutos)</a:t>
            </a:r>
          </a:p>
        </p:txBody>
      </p:sp>
      <p:sp>
        <p:nvSpPr>
          <p:cNvPr id="13" name="Hexágono 12">
            <a:extLst>
              <a:ext uri="{FF2B5EF4-FFF2-40B4-BE49-F238E27FC236}">
                <a16:creationId xmlns:a16="http://schemas.microsoft.com/office/drawing/2014/main" id="{501CCC97-4029-4DC6-81E0-AA7656CA7489}"/>
              </a:ext>
            </a:extLst>
          </p:cNvPr>
          <p:cNvSpPr/>
          <p:nvPr/>
        </p:nvSpPr>
        <p:spPr>
          <a:xfrm>
            <a:off x="5966090" y="2862700"/>
            <a:ext cx="1656410" cy="1443011"/>
          </a:xfrm>
          <a:prstGeom prst="hexagon">
            <a:avLst/>
          </a:prstGeom>
          <a:solidFill>
            <a:srgbClr val="3C289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>
                <a:latin typeface="Comfortaa" panose="020B0604020202020204" charset="0"/>
              </a:rPr>
              <a:t>Vídeo</a:t>
            </a:r>
          </a:p>
          <a:p>
            <a:pPr algn="ctr"/>
            <a:r>
              <a:rPr lang="pt-BR" sz="1200" dirty="0">
                <a:latin typeface="Comfortaa" panose="020B0604020202020204" charset="0"/>
              </a:rPr>
              <a:t>(1,5 minutos)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BBB9ABC-3BF4-4A1D-88B4-DB5A68C748BF}"/>
              </a:ext>
            </a:extLst>
          </p:cNvPr>
          <p:cNvSpPr txBox="1"/>
          <p:nvPr/>
        </p:nvSpPr>
        <p:spPr>
          <a:xfrm>
            <a:off x="4070162" y="3890212"/>
            <a:ext cx="12749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rgbClr val="3C2892"/>
                </a:solidFill>
                <a:latin typeface="Comfortaa" panose="020B0604020202020204" charset="0"/>
              </a:rPr>
              <a:t>Mamografia</a:t>
            </a:r>
          </a:p>
          <a:p>
            <a:r>
              <a:rPr lang="pt-BR" sz="1200" dirty="0">
                <a:solidFill>
                  <a:srgbClr val="3C2892"/>
                </a:solidFill>
                <a:latin typeface="Comfortaa" panose="020B0604020202020204" charset="0"/>
              </a:rPr>
              <a:t>Ressonância magnética</a:t>
            </a:r>
          </a:p>
          <a:p>
            <a:endParaRPr lang="pt-BR" sz="1200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6DE1D7B1-B5E9-41CE-82E3-2CB05B53C6E4}"/>
              </a:ext>
            </a:extLst>
          </p:cNvPr>
          <p:cNvSpPr/>
          <p:nvPr/>
        </p:nvSpPr>
        <p:spPr>
          <a:xfrm>
            <a:off x="5769234" y="960150"/>
            <a:ext cx="2100725" cy="984146"/>
          </a:xfrm>
          <a:custGeom>
            <a:avLst/>
            <a:gdLst>
              <a:gd name="connsiteX0" fmla="*/ 1050362 w 2100725"/>
              <a:gd name="connsiteY0" fmla="*/ 0 h 984146"/>
              <a:gd name="connsiteX1" fmla="*/ 2098805 w 2100725"/>
              <a:gd name="connsiteY1" fmla="*/ 946131 h 984146"/>
              <a:gd name="connsiteX2" fmla="*/ 2100725 w 2100725"/>
              <a:gd name="connsiteY2" fmla="*/ 984146 h 984146"/>
              <a:gd name="connsiteX3" fmla="*/ 0 w 2100725"/>
              <a:gd name="connsiteY3" fmla="*/ 984146 h 984146"/>
              <a:gd name="connsiteX4" fmla="*/ 1919 w 2100725"/>
              <a:gd name="connsiteY4" fmla="*/ 946131 h 984146"/>
              <a:gd name="connsiteX5" fmla="*/ 1050362 w 2100725"/>
              <a:gd name="connsiteY5" fmla="*/ 0 h 98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0725" h="984146">
                <a:moveTo>
                  <a:pt x="1050362" y="0"/>
                </a:moveTo>
                <a:cubicBezTo>
                  <a:pt x="1596029" y="0"/>
                  <a:pt x="2044836" y="414703"/>
                  <a:pt x="2098805" y="946131"/>
                </a:cubicBezTo>
                <a:lnTo>
                  <a:pt x="2100725" y="984146"/>
                </a:lnTo>
                <a:lnTo>
                  <a:pt x="0" y="984146"/>
                </a:lnTo>
                <a:lnTo>
                  <a:pt x="1919" y="946131"/>
                </a:lnTo>
                <a:cubicBezTo>
                  <a:pt x="55889" y="414703"/>
                  <a:pt x="504696" y="0"/>
                  <a:pt x="1050362" y="0"/>
                </a:cubicBezTo>
                <a:close/>
              </a:path>
            </a:pathLst>
          </a:custGeom>
          <a:noFill/>
          <a:ln>
            <a:solidFill>
              <a:srgbClr val="3C28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A49559AF-30A3-44FE-BAC8-EBEC9C95E2D8}"/>
              </a:ext>
            </a:extLst>
          </p:cNvPr>
          <p:cNvSpPr/>
          <p:nvPr/>
        </p:nvSpPr>
        <p:spPr>
          <a:xfrm>
            <a:off x="5687878" y="1921423"/>
            <a:ext cx="2286000" cy="585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Triângulo isósceles 28">
            <a:extLst>
              <a:ext uri="{FF2B5EF4-FFF2-40B4-BE49-F238E27FC236}">
                <a16:creationId xmlns:a16="http://schemas.microsoft.com/office/drawing/2014/main" id="{8F3D9291-5E13-4779-8FE6-DC93E3760EF8}"/>
              </a:ext>
            </a:extLst>
          </p:cNvPr>
          <p:cNvSpPr/>
          <p:nvPr/>
        </p:nvSpPr>
        <p:spPr>
          <a:xfrm rot="10800000">
            <a:off x="7802107" y="1897417"/>
            <a:ext cx="119811" cy="103285"/>
          </a:xfrm>
          <a:prstGeom prst="triangle">
            <a:avLst/>
          </a:prstGeom>
          <a:solidFill>
            <a:srgbClr val="3C2892"/>
          </a:solidFill>
          <a:ln>
            <a:solidFill>
              <a:srgbClr val="3C28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20FB9540-32EB-46D6-974D-A17A65625C53}"/>
              </a:ext>
            </a:extLst>
          </p:cNvPr>
          <p:cNvSpPr/>
          <p:nvPr/>
        </p:nvSpPr>
        <p:spPr>
          <a:xfrm rot="13479664">
            <a:off x="5080043" y="3901534"/>
            <a:ext cx="899682" cy="421483"/>
          </a:xfrm>
          <a:custGeom>
            <a:avLst/>
            <a:gdLst>
              <a:gd name="connsiteX0" fmla="*/ 1050362 w 2100725"/>
              <a:gd name="connsiteY0" fmla="*/ 0 h 984146"/>
              <a:gd name="connsiteX1" fmla="*/ 2098805 w 2100725"/>
              <a:gd name="connsiteY1" fmla="*/ 946131 h 984146"/>
              <a:gd name="connsiteX2" fmla="*/ 2100725 w 2100725"/>
              <a:gd name="connsiteY2" fmla="*/ 984146 h 984146"/>
              <a:gd name="connsiteX3" fmla="*/ 0 w 2100725"/>
              <a:gd name="connsiteY3" fmla="*/ 984146 h 984146"/>
              <a:gd name="connsiteX4" fmla="*/ 1919 w 2100725"/>
              <a:gd name="connsiteY4" fmla="*/ 946131 h 984146"/>
              <a:gd name="connsiteX5" fmla="*/ 1050362 w 2100725"/>
              <a:gd name="connsiteY5" fmla="*/ 0 h 98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0725" h="984146">
                <a:moveTo>
                  <a:pt x="1050362" y="0"/>
                </a:moveTo>
                <a:cubicBezTo>
                  <a:pt x="1596029" y="0"/>
                  <a:pt x="2044836" y="414703"/>
                  <a:pt x="2098805" y="946131"/>
                </a:cubicBezTo>
                <a:lnTo>
                  <a:pt x="2100725" y="984146"/>
                </a:lnTo>
                <a:lnTo>
                  <a:pt x="0" y="984146"/>
                </a:lnTo>
                <a:lnTo>
                  <a:pt x="1919" y="946131"/>
                </a:lnTo>
                <a:cubicBezTo>
                  <a:pt x="55889" y="414703"/>
                  <a:pt x="504696" y="0"/>
                  <a:pt x="1050362" y="0"/>
                </a:cubicBezTo>
                <a:close/>
              </a:path>
            </a:pathLst>
          </a:custGeom>
          <a:noFill/>
          <a:ln>
            <a:solidFill>
              <a:srgbClr val="3C28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E338DD4F-E94D-4B1C-A48F-0491D5418D47}"/>
              </a:ext>
            </a:extLst>
          </p:cNvPr>
          <p:cNvSpPr/>
          <p:nvPr/>
        </p:nvSpPr>
        <p:spPr>
          <a:xfrm rot="2707402">
            <a:off x="5156175" y="3922542"/>
            <a:ext cx="1063406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riângulo isósceles 32">
            <a:extLst>
              <a:ext uri="{FF2B5EF4-FFF2-40B4-BE49-F238E27FC236}">
                <a16:creationId xmlns:a16="http://schemas.microsoft.com/office/drawing/2014/main" id="{1D13AD6E-EF29-482E-B287-A288067B713F}"/>
              </a:ext>
            </a:extLst>
          </p:cNvPr>
          <p:cNvSpPr/>
          <p:nvPr/>
        </p:nvSpPr>
        <p:spPr>
          <a:xfrm rot="3390684">
            <a:off x="5946749" y="4215692"/>
            <a:ext cx="114204" cy="98451"/>
          </a:xfrm>
          <a:prstGeom prst="triangle">
            <a:avLst/>
          </a:prstGeom>
          <a:solidFill>
            <a:srgbClr val="3C2892"/>
          </a:solidFill>
          <a:ln>
            <a:solidFill>
              <a:srgbClr val="3C28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CD5391EB-18F8-4D70-873D-9133F6E88FC4}"/>
              </a:ext>
            </a:extLst>
          </p:cNvPr>
          <p:cNvSpPr txBox="1"/>
          <p:nvPr/>
        </p:nvSpPr>
        <p:spPr>
          <a:xfrm>
            <a:off x="7337688" y="4802556"/>
            <a:ext cx="16564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>
                <a:latin typeface="Comfortaa" panose="020B0604020202020204" charset="0"/>
              </a:rPr>
              <a:t>mentores DASA Dez/2018</a:t>
            </a:r>
            <a:endParaRPr lang="pt-BR" dirty="0">
              <a:latin typeface="Comforta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98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12">
            <a:extLst>
              <a:ext uri="{FF2B5EF4-FFF2-40B4-BE49-F238E27FC236}">
                <a16:creationId xmlns:a16="http://schemas.microsoft.com/office/drawing/2014/main" id="{473B7B18-25C3-48FB-A135-0B480D5F58DB}"/>
              </a:ext>
            </a:extLst>
          </p:cNvPr>
          <p:cNvCxnSpPr>
            <a:cxnSpLocks/>
          </p:cNvCxnSpPr>
          <p:nvPr/>
        </p:nvCxnSpPr>
        <p:spPr>
          <a:xfrm flipH="1" flipV="1">
            <a:off x="1811318" y="2265242"/>
            <a:ext cx="6015327" cy="1425436"/>
          </a:xfrm>
          <a:prstGeom prst="line">
            <a:avLst/>
          </a:prstGeom>
          <a:ln w="41275">
            <a:solidFill>
              <a:srgbClr val="3C28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orma Livre: Forma 35">
            <a:extLst>
              <a:ext uri="{FF2B5EF4-FFF2-40B4-BE49-F238E27FC236}">
                <a16:creationId xmlns:a16="http://schemas.microsoft.com/office/drawing/2014/main" id="{AF05A0E0-EFA4-423A-9D78-409F77F13576}"/>
              </a:ext>
            </a:extLst>
          </p:cNvPr>
          <p:cNvSpPr/>
          <p:nvPr/>
        </p:nvSpPr>
        <p:spPr>
          <a:xfrm rot="16200000">
            <a:off x="1128559" y="1576085"/>
            <a:ext cx="1347740" cy="1347740"/>
          </a:xfrm>
          <a:custGeom>
            <a:avLst/>
            <a:gdLst>
              <a:gd name="connsiteX0" fmla="*/ 673870 w 1347740"/>
              <a:gd name="connsiteY0" fmla="*/ 0 h 1347740"/>
              <a:gd name="connsiteX1" fmla="*/ 673870 w 1347740"/>
              <a:gd name="connsiteY1" fmla="*/ 673870 h 1347740"/>
              <a:gd name="connsiteX2" fmla="*/ 1347740 w 1347740"/>
              <a:gd name="connsiteY2" fmla="*/ 673870 h 1347740"/>
              <a:gd name="connsiteX3" fmla="*/ 673870 w 1347740"/>
              <a:gd name="connsiteY3" fmla="*/ 1347740 h 1347740"/>
              <a:gd name="connsiteX4" fmla="*/ 0 w 1347740"/>
              <a:gd name="connsiteY4" fmla="*/ 673870 h 1347740"/>
              <a:gd name="connsiteX5" fmla="*/ 673870 w 1347740"/>
              <a:gd name="connsiteY5" fmla="*/ 0 h 1347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7740" h="1347740">
                <a:moveTo>
                  <a:pt x="673870" y="0"/>
                </a:moveTo>
                <a:lnTo>
                  <a:pt x="673870" y="673870"/>
                </a:lnTo>
                <a:lnTo>
                  <a:pt x="1347740" y="673870"/>
                </a:lnTo>
                <a:cubicBezTo>
                  <a:pt x="1347740" y="1046038"/>
                  <a:pt x="1046038" y="1347740"/>
                  <a:pt x="673870" y="1347740"/>
                </a:cubicBezTo>
                <a:cubicBezTo>
                  <a:pt x="301702" y="1347740"/>
                  <a:pt x="0" y="1046038"/>
                  <a:pt x="0" y="673870"/>
                </a:cubicBezTo>
                <a:cubicBezTo>
                  <a:pt x="0" y="301702"/>
                  <a:pt x="301702" y="0"/>
                  <a:pt x="673870" y="0"/>
                </a:cubicBezTo>
                <a:close/>
              </a:path>
            </a:pathLst>
          </a:cu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2D1139-B05F-4F42-A196-1DB54820F540}"/>
              </a:ext>
            </a:extLst>
          </p:cNvPr>
          <p:cNvSpPr txBox="1"/>
          <p:nvPr/>
        </p:nvSpPr>
        <p:spPr>
          <a:xfrm>
            <a:off x="1472627" y="2065289"/>
            <a:ext cx="659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>
                <a:solidFill>
                  <a:srgbClr val="3C2892"/>
                </a:solidFill>
                <a:latin typeface="Comfortaa" panose="020B0604020202020204" charset="0"/>
              </a:rPr>
              <a:t>75%</a:t>
            </a:r>
            <a:endParaRPr lang="pt-BR" sz="2800" b="1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sz="3200" b="1" dirty="0">
                <a:solidFill>
                  <a:srgbClr val="3C2892"/>
                </a:solidFill>
                <a:latin typeface="Comfortaa" panose="020B0604020202020204" charset="0"/>
              </a:rPr>
              <a:t>Público Alvo</a:t>
            </a:r>
            <a:endParaRPr sz="3200" b="1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AE7B7822-741F-4326-B15D-48E9529E06D6}"/>
              </a:ext>
            </a:extLst>
          </p:cNvPr>
          <p:cNvSpPr/>
          <p:nvPr/>
        </p:nvSpPr>
        <p:spPr>
          <a:xfrm>
            <a:off x="4310747" y="-8488532"/>
            <a:ext cx="10860227" cy="10860227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0812D919-7206-4F62-8F7B-F441EBD038B0}"/>
              </a:ext>
            </a:extLst>
          </p:cNvPr>
          <p:cNvSpPr/>
          <p:nvPr/>
        </p:nvSpPr>
        <p:spPr>
          <a:xfrm>
            <a:off x="3465785" y="1956803"/>
            <a:ext cx="1811236" cy="1811236"/>
          </a:xfrm>
          <a:prstGeom prst="ellipse">
            <a:avLst/>
          </a:prstGeom>
          <a:solidFill>
            <a:srgbClr val="3C28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3C2892"/>
              </a:solidFill>
            </a:endParaRPr>
          </a:p>
        </p:txBody>
      </p:sp>
      <p:pic>
        <p:nvPicPr>
          <p:cNvPr id="37" name="Imagem 36">
            <a:extLst>
              <a:ext uri="{FF2B5EF4-FFF2-40B4-BE49-F238E27FC236}">
                <a16:creationId xmlns:a16="http://schemas.microsoft.com/office/drawing/2014/main" id="{0DE5A5BB-5142-4199-AFD7-DB154E0472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-10458" t="-17250" r="-8625"/>
          <a:stretch/>
        </p:blipFill>
        <p:spPr>
          <a:xfrm>
            <a:off x="3437461" y="1956803"/>
            <a:ext cx="1839560" cy="1811236"/>
          </a:xfrm>
          <a:prstGeom prst="ellipse">
            <a:avLst/>
          </a:prstGeom>
        </p:spPr>
      </p:pic>
      <p:sp>
        <p:nvSpPr>
          <p:cNvPr id="40" name="Triângulo isósceles 39">
            <a:extLst>
              <a:ext uri="{FF2B5EF4-FFF2-40B4-BE49-F238E27FC236}">
                <a16:creationId xmlns:a16="http://schemas.microsoft.com/office/drawing/2014/main" id="{515F19BD-91F2-4947-A155-24CB653B77B4}"/>
              </a:ext>
            </a:extLst>
          </p:cNvPr>
          <p:cNvSpPr/>
          <p:nvPr/>
        </p:nvSpPr>
        <p:spPr>
          <a:xfrm rot="10800000">
            <a:off x="4154361" y="2737318"/>
            <a:ext cx="434083" cy="327378"/>
          </a:xfrm>
          <a:prstGeom prst="triangle">
            <a:avLst/>
          </a:prstGeom>
          <a:solidFill>
            <a:srgbClr val="3C28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DA9CFF08-7BE9-4647-8218-963566205D80}"/>
              </a:ext>
            </a:extLst>
          </p:cNvPr>
          <p:cNvSpPr/>
          <p:nvPr/>
        </p:nvSpPr>
        <p:spPr>
          <a:xfrm>
            <a:off x="4154359" y="2654533"/>
            <a:ext cx="434085" cy="127977"/>
          </a:xfrm>
          <a:prstGeom prst="rect">
            <a:avLst/>
          </a:prstGeom>
          <a:solidFill>
            <a:srgbClr val="3C28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6A6B2617-AFF7-455B-9691-C3D8ED21E150}"/>
              </a:ext>
            </a:extLst>
          </p:cNvPr>
          <p:cNvSpPr/>
          <p:nvPr/>
        </p:nvSpPr>
        <p:spPr>
          <a:xfrm>
            <a:off x="4299538" y="2596105"/>
            <a:ext cx="180109" cy="396240"/>
          </a:xfrm>
          <a:prstGeom prst="rect">
            <a:avLst/>
          </a:prstGeom>
          <a:solidFill>
            <a:srgbClr val="3C28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418BA48E-8754-41C0-BAB5-1D3896CFCB11}"/>
              </a:ext>
            </a:extLst>
          </p:cNvPr>
          <p:cNvSpPr/>
          <p:nvPr/>
        </p:nvSpPr>
        <p:spPr>
          <a:xfrm>
            <a:off x="6395155" y="2642609"/>
            <a:ext cx="1708189" cy="1708189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841A6555-CDB9-4D8F-AFCD-2A4DA7BFE85E}"/>
              </a:ext>
            </a:extLst>
          </p:cNvPr>
          <p:cNvSpPr txBox="1"/>
          <p:nvPr/>
        </p:nvSpPr>
        <p:spPr>
          <a:xfrm>
            <a:off x="6517513" y="3081204"/>
            <a:ext cx="1463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Mulheres entre 25 e 35 anos  </a:t>
            </a: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BCBD30D4-1AFD-4588-BA6B-3F5705A002AA}"/>
              </a:ext>
            </a:extLst>
          </p:cNvPr>
          <p:cNvSpPr/>
          <p:nvPr/>
        </p:nvSpPr>
        <p:spPr>
          <a:xfrm>
            <a:off x="-6041246" y="3577618"/>
            <a:ext cx="10860227" cy="10860227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E9CA3AA6-6E04-4CA8-B555-4B5A67B52470}"/>
              </a:ext>
            </a:extLst>
          </p:cNvPr>
          <p:cNvSpPr txBox="1"/>
          <p:nvPr/>
        </p:nvSpPr>
        <p:spPr>
          <a:xfrm>
            <a:off x="7337688" y="4802556"/>
            <a:ext cx="16564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>
                <a:latin typeface="Comfortaa" panose="020B0604020202020204" charset="0"/>
              </a:rPr>
              <a:t>mentores DASA Dez/2018</a:t>
            </a:r>
            <a:endParaRPr lang="pt-BR" dirty="0">
              <a:latin typeface="Comforta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76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29F11-DADA-4A28-91B8-9C4475C3C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99" y="445025"/>
            <a:ext cx="3128543" cy="572700"/>
          </a:xfrm>
        </p:spPr>
        <p:txBody>
          <a:bodyPr/>
          <a:lstStyle/>
          <a:p>
            <a:r>
              <a:rPr lang="pt-BR" sz="3200" b="1" dirty="0">
                <a:solidFill>
                  <a:srgbClr val="3C2892"/>
                </a:solidFill>
                <a:latin typeface="Comfortaa" panose="020B0604020202020204" charset="0"/>
              </a:rPr>
              <a:t>Benchmarks</a:t>
            </a:r>
            <a:r>
              <a:rPr lang="pt-BR" dirty="0">
                <a:solidFill>
                  <a:srgbClr val="3C2892"/>
                </a:solidFill>
              </a:rPr>
              <a:t> </a:t>
            </a:r>
          </a:p>
        </p:txBody>
      </p:sp>
      <p:pic>
        <p:nvPicPr>
          <p:cNvPr id="1026" name="Picture 2" descr="Resultado de imagem para psious logo">
            <a:extLst>
              <a:ext uri="{FF2B5EF4-FFF2-40B4-BE49-F238E27FC236}">
                <a16:creationId xmlns:a16="http://schemas.microsoft.com/office/drawing/2014/main" id="{389AB1B6-D199-4016-B0F4-337BDFAC7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102" y="1194362"/>
            <a:ext cx="1377684" cy="360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m para virtually better logo">
            <a:extLst>
              <a:ext uri="{FF2B5EF4-FFF2-40B4-BE49-F238E27FC236}">
                <a16:creationId xmlns:a16="http://schemas.microsoft.com/office/drawing/2014/main" id="{7771710D-4ACA-4419-B0A2-CBB177426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329" y="3004235"/>
            <a:ext cx="817231" cy="817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bravemind logo">
            <a:extLst>
              <a:ext uri="{FF2B5EF4-FFF2-40B4-BE49-F238E27FC236}">
                <a16:creationId xmlns:a16="http://schemas.microsoft.com/office/drawing/2014/main" id="{2A47A644-1E68-41F7-84B8-CF4B0F0B4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28" y="1731165"/>
            <a:ext cx="1096433" cy="1096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Resultado de imagem para applied vr logo">
            <a:extLst>
              <a:ext uri="{FF2B5EF4-FFF2-40B4-BE49-F238E27FC236}">
                <a16:creationId xmlns:a16="http://schemas.microsoft.com/office/drawing/2014/main" id="{EF913A8E-02B5-43E0-B581-4DEA51F72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00" y="3998103"/>
            <a:ext cx="2120489" cy="45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49D12EC5-0E44-4F64-9985-D2CE77E060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7483" y="1194362"/>
            <a:ext cx="4575494" cy="3369515"/>
          </a:xfrm>
          <a:prstGeom prst="rect">
            <a:avLst/>
          </a:prstGeom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70EFD48C-D2EB-431B-B48E-47506920DD37}"/>
              </a:ext>
            </a:extLst>
          </p:cNvPr>
          <p:cNvSpPr/>
          <p:nvPr/>
        </p:nvSpPr>
        <p:spPr>
          <a:xfrm>
            <a:off x="8366642" y="-2858364"/>
            <a:ext cx="10860227" cy="10860227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05658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49175" y="445025"/>
            <a:ext cx="399797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pt-BR" sz="3200" b="1" dirty="0">
                <a:solidFill>
                  <a:srgbClr val="3C2892"/>
                </a:solidFill>
                <a:latin typeface="Comfortaa" panose="020B0604020202020204" charset="0"/>
              </a:rPr>
              <a:t>Foco de Mercado</a:t>
            </a:r>
            <a:endParaRPr sz="3200" b="1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pic>
        <p:nvPicPr>
          <p:cNvPr id="5" name="Imagem 4" descr="Uma imagem contendo clip-art&#10;&#10;Descrição gerada automaticamente">
            <a:extLst>
              <a:ext uri="{FF2B5EF4-FFF2-40B4-BE49-F238E27FC236}">
                <a16:creationId xmlns:a16="http://schemas.microsoft.com/office/drawing/2014/main" id="{F4C5FE2F-59BB-43D3-923A-FA4798160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652" y="1134327"/>
            <a:ext cx="1479203" cy="1479203"/>
          </a:xfrm>
          <a:prstGeom prst="rect">
            <a:avLst/>
          </a:prstGeom>
        </p:spPr>
      </p:pic>
      <p:pic>
        <p:nvPicPr>
          <p:cNvPr id="6" name="Imagem 5" descr="Uma imagem contendo prato, louça, louças&#10;&#10;Descrição gerada automaticamente">
            <a:extLst>
              <a:ext uri="{FF2B5EF4-FFF2-40B4-BE49-F238E27FC236}">
                <a16:creationId xmlns:a16="http://schemas.microsoft.com/office/drawing/2014/main" id="{126B38A3-9858-43D6-8B46-D5D8DBE33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1805" y="1190010"/>
            <a:ext cx="1912239" cy="1381740"/>
          </a:xfrm>
          <a:prstGeom prst="rect">
            <a:avLst/>
          </a:prstGeom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CA041DE7-A550-4863-B944-34745D2B6641}"/>
              </a:ext>
            </a:extLst>
          </p:cNvPr>
          <p:cNvGrpSpPr/>
          <p:nvPr/>
        </p:nvGrpSpPr>
        <p:grpSpPr>
          <a:xfrm>
            <a:off x="386653" y="2808228"/>
            <a:ext cx="2341558" cy="639512"/>
            <a:chOff x="386653" y="2808228"/>
            <a:chExt cx="2341558" cy="639512"/>
          </a:xfrm>
        </p:grpSpPr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669B7FCE-29CA-4BED-BF8B-0620C4F18EBD}"/>
                </a:ext>
              </a:extLst>
            </p:cNvPr>
            <p:cNvSpPr/>
            <p:nvPr/>
          </p:nvSpPr>
          <p:spPr>
            <a:xfrm>
              <a:off x="386653" y="2808228"/>
              <a:ext cx="2341558" cy="63951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Imagem 7" descr="Uma imagem contendo clip-art&#10;&#10;Descrição gerada automaticamente">
              <a:extLst>
                <a:ext uri="{FF2B5EF4-FFF2-40B4-BE49-F238E27FC236}">
                  <a16:creationId xmlns:a16="http://schemas.microsoft.com/office/drawing/2014/main" id="{8309F9D3-514B-4AF0-9B6D-C68AE88CB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92612" y="2908406"/>
              <a:ext cx="2129640" cy="491455"/>
            </a:xfrm>
            <a:prstGeom prst="rect">
              <a:avLst/>
            </a:prstGeom>
          </p:spPr>
        </p:pic>
      </p:grpSp>
      <p:pic>
        <p:nvPicPr>
          <p:cNvPr id="9" name="Imagem 8" descr="Uma imagem contendo objeto&#10;&#10;Descrição gerada automaticamente">
            <a:extLst>
              <a:ext uri="{FF2B5EF4-FFF2-40B4-BE49-F238E27FC236}">
                <a16:creationId xmlns:a16="http://schemas.microsoft.com/office/drawing/2014/main" id="{9BE261C7-262E-488B-84E2-B638034899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19119" y="2808228"/>
            <a:ext cx="1044925" cy="691813"/>
          </a:xfrm>
          <a:prstGeom prst="rect">
            <a:avLst/>
          </a:prstGeom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4E66537C-89A3-49BA-8402-05FA2203811C}"/>
              </a:ext>
            </a:extLst>
          </p:cNvPr>
          <p:cNvSpPr/>
          <p:nvPr/>
        </p:nvSpPr>
        <p:spPr>
          <a:xfrm>
            <a:off x="-9122684" y="3736519"/>
            <a:ext cx="18245368" cy="18245368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D379342-9FE9-42B7-840C-14BDBF5B6E98}"/>
              </a:ext>
            </a:extLst>
          </p:cNvPr>
          <p:cNvSpPr txBox="1"/>
          <p:nvPr/>
        </p:nvSpPr>
        <p:spPr>
          <a:xfrm>
            <a:off x="4785607" y="2003172"/>
            <a:ext cx="405671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rgbClr val="3C2892"/>
                </a:solidFill>
                <a:latin typeface="Comfortaa" panose="020B0604020202020204" charset="0"/>
              </a:rPr>
              <a:t>NPS</a:t>
            </a:r>
            <a:endParaRPr lang="pt-BR" dirty="0">
              <a:solidFill>
                <a:srgbClr val="3C2892"/>
              </a:solidFill>
              <a:latin typeface="Comfortaa" panose="020B0604020202020204" charset="0"/>
            </a:endParaRPr>
          </a:p>
          <a:p>
            <a:pPr algn="ctr"/>
            <a:r>
              <a:rPr lang="pt-BR" dirty="0">
                <a:solidFill>
                  <a:srgbClr val="3C2892"/>
                </a:solidFill>
                <a:latin typeface="Comfortaa" panose="020B0604020202020204" charset="0"/>
              </a:rPr>
              <a:t>(Net </a:t>
            </a:r>
            <a:r>
              <a:rPr lang="pt-BR" dirty="0" err="1">
                <a:solidFill>
                  <a:srgbClr val="3C2892"/>
                </a:solidFill>
                <a:latin typeface="Comfortaa" panose="020B0604020202020204" charset="0"/>
              </a:rPr>
              <a:t>Promoting</a:t>
            </a:r>
            <a:r>
              <a:rPr lang="pt-BR" dirty="0">
                <a:solidFill>
                  <a:srgbClr val="3C2892"/>
                </a:solidFill>
                <a:latin typeface="Comfortaa" panose="020B0604020202020204" charset="0"/>
              </a:rPr>
              <a:t> Score)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CF0CEAD-231C-447F-9F5D-7C6BF08755ED}"/>
              </a:ext>
            </a:extLst>
          </p:cNvPr>
          <p:cNvSpPr txBox="1"/>
          <p:nvPr/>
        </p:nvSpPr>
        <p:spPr>
          <a:xfrm>
            <a:off x="6534615" y="4802556"/>
            <a:ext cx="250902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 err="1">
                <a:latin typeface="Comfortaa" panose="020B0604020202020204" charset="0"/>
              </a:rPr>
              <a:t>Healthcare</a:t>
            </a:r>
            <a:r>
              <a:rPr lang="pt-BR" sz="900" b="1" dirty="0">
                <a:latin typeface="Comfortaa" panose="020B0604020202020204" charset="0"/>
              </a:rPr>
              <a:t> </a:t>
            </a:r>
            <a:r>
              <a:rPr lang="pt-BR" sz="900" b="1" dirty="0" err="1">
                <a:latin typeface="Comfortaa" panose="020B0604020202020204" charset="0"/>
              </a:rPr>
              <a:t>Innovation</a:t>
            </a:r>
            <a:r>
              <a:rPr lang="pt-BR" sz="900" b="1" dirty="0">
                <a:latin typeface="Comfortaa" panose="020B0604020202020204" charset="0"/>
              </a:rPr>
              <a:t> Show – set/2018</a:t>
            </a:r>
          </a:p>
          <a:p>
            <a:endParaRPr lang="pt-BR" dirty="0">
              <a:latin typeface="Comfortaa" panose="020B0604020202020204" charset="0"/>
            </a:endParaRPr>
          </a:p>
        </p:txBody>
      </p:sp>
      <p:sp>
        <p:nvSpPr>
          <p:cNvPr id="18" name="Google Shape;106;p20">
            <a:extLst>
              <a:ext uri="{FF2B5EF4-FFF2-40B4-BE49-F238E27FC236}">
                <a16:creationId xmlns:a16="http://schemas.microsoft.com/office/drawing/2014/main" id="{9779E088-BC6E-4C29-958C-BF141CEEE217}"/>
              </a:ext>
            </a:extLst>
          </p:cNvPr>
          <p:cNvSpPr txBox="1">
            <a:spLocks/>
          </p:cNvSpPr>
          <p:nvPr/>
        </p:nvSpPr>
        <p:spPr>
          <a:xfrm>
            <a:off x="4785607" y="445025"/>
            <a:ext cx="399797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3200" b="1" dirty="0">
                <a:solidFill>
                  <a:srgbClr val="3C2892"/>
                </a:solidFill>
                <a:latin typeface="Comfortaa" panose="020B0604020202020204" charset="0"/>
              </a:rPr>
              <a:t>Métricas</a:t>
            </a:r>
          </a:p>
        </p:txBody>
      </p:sp>
    </p:spTree>
    <p:extLst>
      <p:ext uri="{BB962C8B-B14F-4D97-AF65-F5344CB8AC3E}">
        <p14:creationId xmlns:p14="http://schemas.microsoft.com/office/powerpoint/2010/main" val="291187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2.46914E-6 L -2.77778E-7 0.08981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75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7.40741E-7 L 3.05556E-6 0.08827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85 -3.95062E-6 L 1.11111E-6 0.00031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415730" cy="2879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600" b="1" dirty="0">
                <a:solidFill>
                  <a:srgbClr val="3C2892"/>
                </a:solidFill>
                <a:latin typeface="Comfortaa" panose="020B0604020202020204" charset="0"/>
                <a:sym typeface="Wingdings" panose="05000000000000000000" pitchFamily="2" charset="2"/>
              </a:rPr>
              <a:t>Parcerias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  <a:sym typeface="Wingdings" panose="05000000000000000000" pitchFamily="2" charset="2"/>
              </a:rPr>
              <a:t>DASA e fabricantes dos equipamentos</a:t>
            </a:r>
            <a:endParaRPr lang="pt-BR" sz="1600" dirty="0">
              <a:solidFill>
                <a:srgbClr val="3C2892"/>
              </a:solidFill>
              <a:latin typeface="Comfortaa" panose="020B060402020202020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600" b="1" dirty="0">
                <a:solidFill>
                  <a:srgbClr val="3C2892"/>
                </a:solidFill>
                <a:latin typeface="Comfortaa" panose="020B0604020202020204" charset="0"/>
              </a:rPr>
              <a:t>Próximos Passos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Expansão para consultórios médicos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600" dirty="0">
                <a:solidFill>
                  <a:srgbClr val="3C2892"/>
                </a:solidFill>
                <a:latin typeface="Comfortaa" panose="020B0604020202020204" charset="0"/>
              </a:rPr>
              <a:t>Leitura da dilatação da íris</a:t>
            </a:r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3C2892"/>
                </a:solidFill>
                <a:latin typeface="Comfortaa" panose="020B0604020202020204" charset="0"/>
              </a:rPr>
              <a:t>Visão de Negócios</a:t>
            </a:r>
            <a:endParaRPr sz="3200" b="1" dirty="0">
              <a:solidFill>
                <a:srgbClr val="3C2892"/>
              </a:solidFill>
              <a:latin typeface="Comfortaa" panose="020B0604020202020204" charset="0"/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AE7B7822-741F-4326-B15D-48E9529E06D6}"/>
              </a:ext>
            </a:extLst>
          </p:cNvPr>
          <p:cNvSpPr/>
          <p:nvPr/>
        </p:nvSpPr>
        <p:spPr>
          <a:xfrm>
            <a:off x="-7339002" y="4229278"/>
            <a:ext cx="23822004" cy="23822004"/>
          </a:xfrm>
          <a:prstGeom prst="ellipse">
            <a:avLst/>
          </a:prstGeom>
          <a:solidFill>
            <a:srgbClr val="00D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205</Words>
  <Application>Microsoft Office PowerPoint</Application>
  <PresentationFormat>Apresentação na tela (16:9)</PresentationFormat>
  <Paragraphs>50</Paragraphs>
  <Slides>11</Slides>
  <Notes>9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4" baseType="lpstr">
      <vt:lpstr>Comfortaa</vt:lpstr>
      <vt:lpstr>Arial</vt:lpstr>
      <vt:lpstr>Simple Light</vt:lpstr>
      <vt:lpstr>Team TITANS</vt:lpstr>
      <vt:lpstr>Apresentação do PowerPoint</vt:lpstr>
      <vt:lpstr>VRtue</vt:lpstr>
      <vt:lpstr>Apresentação do PowerPoint</vt:lpstr>
      <vt:lpstr>Jornada do Paciente</vt:lpstr>
      <vt:lpstr>Público Alvo</vt:lpstr>
      <vt:lpstr>Benchmarks </vt:lpstr>
      <vt:lpstr>Foco de Mercado</vt:lpstr>
      <vt:lpstr>Visão de Negócios</vt:lpstr>
      <vt:lpstr>Conclusão</vt:lpstr>
      <vt:lpstr>Team TITANS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VRtue</dc:title>
  <dc:creator>Renato Spakauskas</dc:creator>
  <cp:lastModifiedBy>Renato Spakauskas</cp:lastModifiedBy>
  <cp:revision>42</cp:revision>
  <dcterms:modified xsi:type="dcterms:W3CDTF">2018-12-16T12:53:14Z</dcterms:modified>
</cp:coreProperties>
</file>